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embeddedFontLst>
    <p:embeddedFont>
      <p:font typeface="Playfair Display"/>
      <p:regular r:id="rId18"/>
      <p:bold r:id="rId19"/>
      <p:italic r:id="rId20"/>
      <p:boldItalic r:id="rId21"/>
    </p:embeddedFont>
    <p:embeddedFont>
      <p:font typeface="Lato"/>
      <p:regular r:id="rId22"/>
      <p:bold r:id="rId23"/>
      <p:italic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layfairDisplay-italic.fntdata"/><Relationship Id="rId22" Type="http://schemas.openxmlformats.org/officeDocument/2006/relationships/font" Target="fonts/Lato-regular.fntdata"/><Relationship Id="rId21" Type="http://schemas.openxmlformats.org/officeDocument/2006/relationships/font" Target="fonts/PlayfairDisplay-boldItalic.fntdata"/><Relationship Id="rId24" Type="http://schemas.openxmlformats.org/officeDocument/2006/relationships/font" Target="fonts/Lato-italic.fntdata"/><Relationship Id="rId23" Type="http://schemas.openxmlformats.org/officeDocument/2006/relationships/font" Target="fonts/Lato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schemas.openxmlformats.org/officeDocument/2006/relationships/font" Target="fonts/La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PlayfairDisplay-bold.fntdata"/><Relationship Id="rId18" Type="http://schemas.openxmlformats.org/officeDocument/2006/relationships/font" Target="fonts/PlayfairDisplay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801cec916c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2801cec916c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7f493486c3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27f493486c3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7f493486c3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7f493486c3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801cec916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801cec916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802005cd9c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2802005cd9c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2802005cd9c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2802005cd9c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801cec916c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2801cec916c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801cec916c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2801cec916c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if u want to pad time: </a:t>
            </a:r>
            <a:r>
              <a:rPr b="1" lang="en" sz="1000">
                <a:solidFill>
                  <a:schemeClr val="dk1"/>
                </a:solidFill>
              </a:rPr>
              <a:t>Functional Requirements</a:t>
            </a:r>
            <a:endParaRPr b="1" sz="1000">
              <a:solidFill>
                <a:schemeClr val="dk1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b="1" lang="en" sz="1000">
                <a:solidFill>
                  <a:schemeClr val="dk1"/>
                </a:solidFill>
              </a:rPr>
              <a:t>Review System</a:t>
            </a:r>
            <a:endParaRPr b="1" sz="1000">
              <a:solidFill>
                <a:schemeClr val="dk1"/>
              </a:solidFill>
            </a:endParaRPr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b="1" lang="en" sz="1000">
                <a:solidFill>
                  <a:schemeClr val="dk1"/>
                </a:solidFill>
              </a:rPr>
              <a:t>Verified Purchases</a:t>
            </a:r>
            <a:r>
              <a:rPr lang="en" sz="1000">
                <a:solidFill>
                  <a:schemeClr val="dk1"/>
                </a:solidFill>
              </a:rPr>
              <a:t>: Only users who have made a verified purchase can leave a review. The system should link with transaction IDs or a QR code verification system.</a:t>
            </a:r>
            <a:endParaRPr sz="1000">
              <a:solidFill>
                <a:schemeClr val="dk1"/>
              </a:solidFill>
            </a:endParaRPr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b="1" lang="en" sz="1000">
                <a:solidFill>
                  <a:schemeClr val="dk1"/>
                </a:solidFill>
              </a:rPr>
              <a:t>Verified Users</a:t>
            </a:r>
            <a:r>
              <a:rPr lang="en" sz="1000">
                <a:solidFill>
                  <a:schemeClr val="dk1"/>
                </a:solidFill>
              </a:rPr>
              <a:t>: All users will need to sign up and verify their student ID or email addresses.</a:t>
            </a:r>
            <a:endParaRPr sz="1000">
              <a:solidFill>
                <a:schemeClr val="dk1"/>
              </a:solidFill>
            </a:endParaRPr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b="1" lang="en" sz="1000">
                <a:solidFill>
                  <a:schemeClr val="dk1"/>
                </a:solidFill>
              </a:rPr>
              <a:t>Rating Scale</a:t>
            </a:r>
            <a:r>
              <a:rPr lang="en" sz="1000">
                <a:solidFill>
                  <a:schemeClr val="dk1"/>
                </a:solidFill>
              </a:rPr>
              <a:t>: 1-5 star rating along with text feedback.</a:t>
            </a:r>
            <a:endParaRPr sz="1000">
              <a:solidFill>
                <a:schemeClr val="dk1"/>
              </a:solidFill>
            </a:endParaRPr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b="1" lang="en" sz="1000">
                <a:solidFill>
                  <a:schemeClr val="dk1"/>
                </a:solidFill>
              </a:rPr>
              <a:t>Review Moderation</a:t>
            </a:r>
            <a:r>
              <a:rPr lang="en" sz="1000">
                <a:solidFill>
                  <a:schemeClr val="dk1"/>
                </a:solidFill>
              </a:rPr>
              <a:t>: A system to flag or review suspicious or harmful content.</a:t>
            </a:r>
            <a:endParaRPr sz="1000">
              <a:solidFill>
                <a:schemeClr val="dk1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b="1" lang="en" sz="1000">
                <a:solidFill>
                  <a:schemeClr val="dk1"/>
                </a:solidFill>
              </a:rPr>
              <a:t>Location</a:t>
            </a:r>
            <a:endParaRPr b="1" sz="1000">
              <a:solidFill>
                <a:schemeClr val="dk1"/>
              </a:solidFill>
            </a:endParaRPr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b="1" lang="en" sz="1000">
                <a:solidFill>
                  <a:schemeClr val="dk1"/>
                </a:solidFill>
              </a:rPr>
              <a:t>Proximity Based</a:t>
            </a:r>
            <a:r>
              <a:rPr lang="en" sz="1000">
                <a:solidFill>
                  <a:schemeClr val="dk1"/>
                </a:solidFill>
              </a:rPr>
              <a:t>: Use the device’s GPS to sort restaurants based on proximity.</a:t>
            </a:r>
            <a:endParaRPr sz="1000">
              <a:solidFill>
                <a:schemeClr val="dk1"/>
              </a:solidFill>
            </a:endParaRPr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b="1" lang="en" sz="1000">
                <a:solidFill>
                  <a:schemeClr val="dk1"/>
                </a:solidFill>
              </a:rPr>
              <a:t>Manual Input</a:t>
            </a:r>
            <a:r>
              <a:rPr lang="en" sz="1000">
                <a:solidFill>
                  <a:schemeClr val="dk1"/>
                </a:solidFill>
              </a:rPr>
              <a:t>: Users should also be able to manually input a location.</a:t>
            </a:r>
            <a:endParaRPr sz="1000">
              <a:solidFill>
                <a:schemeClr val="dk1"/>
              </a:solidFill>
            </a:endParaRPr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b="1" lang="en" sz="1000">
                <a:solidFill>
                  <a:schemeClr val="dk1"/>
                </a:solidFill>
              </a:rPr>
              <a:t>Map View</a:t>
            </a:r>
            <a:r>
              <a:rPr lang="en" sz="1000">
                <a:solidFill>
                  <a:schemeClr val="dk1"/>
                </a:solidFill>
              </a:rPr>
              <a:t>: Display restaurants on a map with clickable pins.</a:t>
            </a:r>
            <a:endParaRPr sz="1000">
              <a:solidFill>
                <a:schemeClr val="dk1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b="1" lang="en" sz="1000">
                <a:solidFill>
                  <a:schemeClr val="dk1"/>
                </a:solidFill>
              </a:rPr>
              <a:t>Restaurants</a:t>
            </a:r>
            <a:endParaRPr b="1" sz="1000">
              <a:solidFill>
                <a:schemeClr val="dk1"/>
              </a:solidFill>
            </a:endParaRPr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b="1" lang="en" sz="1000">
                <a:solidFill>
                  <a:schemeClr val="dk1"/>
                </a:solidFill>
              </a:rPr>
              <a:t>Restaurant Page</a:t>
            </a:r>
            <a:r>
              <a:rPr lang="en" sz="1000">
                <a:solidFill>
                  <a:schemeClr val="dk1"/>
                </a:solidFill>
              </a:rPr>
              <a:t>: Each restaurant will have a profile page with reviews, menus, and a 'purchase' option.</a:t>
            </a:r>
            <a:endParaRPr sz="1000">
              <a:solidFill>
                <a:schemeClr val="dk1"/>
              </a:solidFill>
            </a:endParaRPr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b="1" lang="en" sz="1000">
                <a:solidFill>
                  <a:schemeClr val="dk1"/>
                </a:solidFill>
              </a:rPr>
              <a:t>Direct Purchase</a:t>
            </a:r>
            <a:r>
              <a:rPr lang="en" sz="1000">
                <a:solidFill>
                  <a:schemeClr val="dk1"/>
                </a:solidFill>
              </a:rPr>
              <a:t>: Users can purchase items directly through the app, with options for delivery or pickup.</a:t>
            </a:r>
            <a:endParaRPr sz="1000">
              <a:solidFill>
                <a:schemeClr val="dk1"/>
              </a:solidFill>
            </a:endParaRPr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b="1" lang="en" sz="1000">
                <a:solidFill>
                  <a:schemeClr val="dk1"/>
                </a:solidFill>
              </a:rPr>
              <a:t>Menu Customization</a:t>
            </a:r>
            <a:r>
              <a:rPr lang="en" sz="1000">
                <a:solidFill>
                  <a:schemeClr val="dk1"/>
                </a:solidFill>
              </a:rPr>
              <a:t>: Restaurants can update their menus in real-time.</a:t>
            </a:r>
            <a:endParaRPr sz="1000">
              <a:solidFill>
                <a:schemeClr val="dk1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b="1" lang="en" sz="1000">
                <a:solidFill>
                  <a:schemeClr val="dk1"/>
                </a:solidFill>
              </a:rPr>
              <a:t>Searching</a:t>
            </a:r>
            <a:endParaRPr b="1" sz="1000">
              <a:solidFill>
                <a:schemeClr val="dk1"/>
              </a:solidFill>
            </a:endParaRPr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b="1" lang="en" sz="1000">
                <a:solidFill>
                  <a:schemeClr val="dk1"/>
                </a:solidFill>
              </a:rPr>
              <a:t>Top Reviews</a:t>
            </a:r>
            <a:r>
              <a:rPr lang="en" sz="1000">
                <a:solidFill>
                  <a:schemeClr val="dk1"/>
                </a:solidFill>
              </a:rPr>
              <a:t>: Sort restaurants based on average review score.</a:t>
            </a:r>
            <a:endParaRPr sz="1000">
              <a:solidFill>
                <a:schemeClr val="dk1"/>
              </a:solidFill>
            </a:endParaRPr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b="1" lang="en" sz="1000">
                <a:solidFill>
                  <a:schemeClr val="dk1"/>
                </a:solidFill>
              </a:rPr>
              <a:t>Names</a:t>
            </a:r>
            <a:r>
              <a:rPr lang="en" sz="1000">
                <a:solidFill>
                  <a:schemeClr val="dk1"/>
                </a:solidFill>
              </a:rPr>
              <a:t>: Search by restaurant name.</a:t>
            </a:r>
            <a:endParaRPr sz="1000">
              <a:solidFill>
                <a:schemeClr val="dk1"/>
              </a:solidFill>
            </a:endParaRPr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b="1" lang="en" sz="1000">
                <a:solidFill>
                  <a:schemeClr val="dk1"/>
                </a:solidFill>
              </a:rPr>
              <a:t>Cuisine</a:t>
            </a:r>
            <a:r>
              <a:rPr lang="en" sz="1000">
                <a:solidFill>
                  <a:schemeClr val="dk1"/>
                </a:solidFill>
              </a:rPr>
              <a:t>: Filter by cuisine type (American, Chinese, etc.)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chemeClr val="dk1"/>
                </a:solidFill>
              </a:rPr>
              <a:t>Technologies/Methods</a:t>
            </a:r>
            <a:endParaRPr b="1" sz="1000">
              <a:solidFill>
                <a:schemeClr val="dk1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b="1" lang="en" sz="1000">
                <a:solidFill>
                  <a:schemeClr val="dk1"/>
                </a:solidFill>
              </a:rPr>
              <a:t>Review System</a:t>
            </a:r>
            <a:endParaRPr b="1" sz="1000">
              <a:solidFill>
                <a:schemeClr val="dk1"/>
              </a:solidFill>
            </a:endParaRPr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b="1" lang="en" sz="1000">
                <a:solidFill>
                  <a:schemeClr val="dk1"/>
                </a:solidFill>
              </a:rPr>
              <a:t>Backend</a:t>
            </a:r>
            <a:r>
              <a:rPr lang="en" sz="1000">
                <a:solidFill>
                  <a:schemeClr val="dk1"/>
                </a:solidFill>
              </a:rPr>
              <a:t>: Use a database like MongoDB or PostgreSQL to store reviews, user profiles, and transaction IDs.</a:t>
            </a:r>
            <a:endParaRPr sz="1000">
              <a:solidFill>
                <a:schemeClr val="dk1"/>
              </a:solidFill>
            </a:endParaRPr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b="1" lang="en" sz="1000">
                <a:solidFill>
                  <a:schemeClr val="dk1"/>
                </a:solidFill>
              </a:rPr>
              <a:t>Verification</a:t>
            </a:r>
            <a:r>
              <a:rPr lang="en" sz="1000">
                <a:solidFill>
                  <a:schemeClr val="dk1"/>
                </a:solidFill>
              </a:rPr>
              <a:t>: OAuth for user identity and an API to the payment gateway to validate purchases.</a:t>
            </a:r>
            <a:endParaRPr sz="1000">
              <a:solidFill>
                <a:schemeClr val="dk1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b="1" lang="en" sz="1000">
                <a:solidFill>
                  <a:schemeClr val="dk1"/>
                </a:solidFill>
              </a:rPr>
              <a:t>Location</a:t>
            </a:r>
            <a:endParaRPr b="1" sz="1000">
              <a:solidFill>
                <a:schemeClr val="dk1"/>
              </a:solidFill>
            </a:endParaRPr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b="1" lang="en" sz="1000">
                <a:solidFill>
                  <a:schemeClr val="dk1"/>
                </a:solidFill>
              </a:rPr>
              <a:t>Backend</a:t>
            </a:r>
            <a:r>
              <a:rPr lang="en" sz="1000">
                <a:solidFill>
                  <a:schemeClr val="dk1"/>
                </a:solidFill>
              </a:rPr>
              <a:t>: A geospatial database like PostGIS.</a:t>
            </a:r>
            <a:endParaRPr sz="1000">
              <a:solidFill>
                <a:schemeClr val="dk1"/>
              </a:solidFill>
            </a:endParaRPr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b="1" lang="en" sz="1000">
                <a:solidFill>
                  <a:schemeClr val="dk1"/>
                </a:solidFill>
              </a:rPr>
              <a:t>Frontend</a:t>
            </a:r>
            <a:r>
              <a:rPr lang="en" sz="1000">
                <a:solidFill>
                  <a:schemeClr val="dk1"/>
                </a:solidFill>
              </a:rPr>
              <a:t>: Geolocation APIs to access the device’s GPS location.</a:t>
            </a:r>
            <a:endParaRPr sz="1000">
              <a:solidFill>
                <a:schemeClr val="dk1"/>
              </a:solidFill>
            </a:endParaRPr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b="1" lang="en" sz="1000">
                <a:solidFill>
                  <a:schemeClr val="dk1"/>
                </a:solidFill>
              </a:rPr>
              <a:t>Mapping Service</a:t>
            </a:r>
            <a:r>
              <a:rPr lang="en" sz="1000">
                <a:solidFill>
                  <a:schemeClr val="dk1"/>
                </a:solidFill>
              </a:rPr>
              <a:t>: Google Maps API or OpenStreetMap for displaying locations.</a:t>
            </a:r>
            <a:endParaRPr sz="1000">
              <a:solidFill>
                <a:schemeClr val="dk1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b="1" lang="en" sz="1000">
                <a:solidFill>
                  <a:schemeClr val="dk1"/>
                </a:solidFill>
              </a:rPr>
              <a:t>Restaurants</a:t>
            </a:r>
            <a:endParaRPr b="1" sz="1000">
              <a:solidFill>
                <a:schemeClr val="dk1"/>
              </a:solidFill>
            </a:endParaRPr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b="1" lang="en" sz="1000">
                <a:solidFill>
                  <a:schemeClr val="dk1"/>
                </a:solidFill>
              </a:rPr>
              <a:t>Backend</a:t>
            </a:r>
            <a:r>
              <a:rPr lang="en" sz="1000">
                <a:solidFill>
                  <a:schemeClr val="dk1"/>
                </a:solidFill>
              </a:rPr>
              <a:t>: A robust CMS for restaurants to upload their menus, and a database to store these details.</a:t>
            </a:r>
            <a:endParaRPr sz="1000">
              <a:solidFill>
                <a:schemeClr val="dk1"/>
              </a:solidFill>
            </a:endParaRPr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b="1" lang="en" sz="1000">
                <a:solidFill>
                  <a:schemeClr val="dk1"/>
                </a:solidFill>
              </a:rPr>
              <a:t>E-commerce Platform</a:t>
            </a:r>
            <a:r>
              <a:rPr lang="en" sz="1000">
                <a:solidFill>
                  <a:schemeClr val="dk1"/>
                </a:solidFill>
              </a:rPr>
              <a:t>: Integration with payment gateways like Stripe or PayPal for direct purchases.</a:t>
            </a:r>
            <a:endParaRPr sz="1000">
              <a:solidFill>
                <a:schemeClr val="dk1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b="1" lang="en" sz="1000">
                <a:solidFill>
                  <a:schemeClr val="dk1"/>
                </a:solidFill>
              </a:rPr>
              <a:t>Searching</a:t>
            </a:r>
            <a:endParaRPr b="1" sz="1000">
              <a:solidFill>
                <a:schemeClr val="dk1"/>
              </a:solidFill>
            </a:endParaRPr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b="1" lang="en" sz="1000">
                <a:solidFill>
                  <a:schemeClr val="dk1"/>
                </a:solidFill>
              </a:rPr>
              <a:t>Backend</a:t>
            </a:r>
            <a:r>
              <a:rPr lang="en" sz="1000">
                <a:solidFill>
                  <a:schemeClr val="dk1"/>
                </a:solidFill>
              </a:rPr>
              <a:t>: Elasticsearch for fast and efficient searching.</a:t>
            </a:r>
            <a:endParaRPr sz="1000">
              <a:solidFill>
                <a:schemeClr val="dk1"/>
              </a:solidFill>
            </a:endParaRPr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b="1" lang="en" sz="1000">
                <a:solidFill>
                  <a:schemeClr val="dk1"/>
                </a:solidFill>
              </a:rPr>
              <a:t>Frontend</a:t>
            </a:r>
            <a:r>
              <a:rPr lang="en" sz="1000">
                <a:solidFill>
                  <a:schemeClr val="dk1"/>
                </a:solidFill>
              </a:rPr>
              <a:t>: Filter and sort options in the UI for better user experience.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802005cd9c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802005cd9c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801cec916c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2801cec916c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801cec916c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2801cec916c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9050" y="748800"/>
            <a:ext cx="3645900" cy="3645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2992950" y="992700"/>
            <a:ext cx="3158100" cy="31581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096250" y="1627200"/>
            <a:ext cx="2951400" cy="158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096363" y="3266930"/>
            <a:ext cx="2951400" cy="70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233100"/>
            <a:ext cx="8520600" cy="161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29194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509550" y="1423875"/>
            <a:ext cx="8124900" cy="179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391378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2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9"/>
          <p:cNvSpPr txBox="1"/>
          <p:nvPr>
            <p:ph type="title"/>
          </p:nvPr>
        </p:nvSpPr>
        <p:spPr>
          <a:xfrm>
            <a:off x="265500" y="1107950"/>
            <a:ext cx="4045200" cy="168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coral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3067100" y="942375"/>
            <a:ext cx="2951400" cy="158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/>
              <a:t>VT Yelp App</a:t>
            </a:r>
            <a:endParaRPr sz="3900"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3096288" y="3427230"/>
            <a:ext cx="2951400" cy="70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Abdul Omotosho, Nikhil Sowdas, Cristian Valencia,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Antonio Balanzategui</a:t>
            </a:r>
            <a:endParaRPr/>
          </a:p>
        </p:txBody>
      </p:sp>
      <p:pic>
        <p:nvPicPr>
          <p:cNvPr id="61" name="Google Shape;61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52325" y="2119900"/>
            <a:ext cx="1239352" cy="12393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2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Strategies to Overcome those Challenges</a:t>
            </a:r>
            <a:endParaRPr/>
          </a:p>
        </p:txBody>
      </p:sp>
      <p:sp>
        <p:nvSpPr>
          <p:cNvPr id="121" name="Google Shape;121;p22"/>
          <p:cNvSpPr txBox="1"/>
          <p:nvPr>
            <p:ph idx="1" type="body"/>
          </p:nvPr>
        </p:nvSpPr>
        <p:spPr>
          <a:xfrm>
            <a:off x="311700" y="1152475"/>
            <a:ext cx="8520600" cy="13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Conduct further research into the domain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Further familiarize ourselves with the common practices used by other companies in this domain and possibly take inspiration from them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Build relationships with </a:t>
            </a:r>
            <a:r>
              <a:rPr lang="en"/>
              <a:t>restaurants</a:t>
            </a:r>
            <a:r>
              <a:rPr lang="en"/>
              <a:t> in advance and as early as possible</a:t>
            </a:r>
            <a:endParaRPr/>
          </a:p>
        </p:txBody>
      </p:sp>
      <p:pic>
        <p:nvPicPr>
          <p:cNvPr id="122" name="Google Shape;12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93300" y="2435275"/>
            <a:ext cx="3704977" cy="2477699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2"/>
          <p:cNvSpPr txBox="1"/>
          <p:nvPr/>
        </p:nvSpPr>
        <p:spPr>
          <a:xfrm>
            <a:off x="311700" y="2350675"/>
            <a:ext cx="5019300" cy="26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</a:pP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Plan layout in advance and conduct surveys for user feedback before implementation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</a:pP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Implement multiple level identification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</a:pP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Include multiple design aspects to lower latency such as memory/garbage collection and system buffers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1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3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880"/>
              <a:t>Thank You!</a:t>
            </a:r>
            <a:endParaRPr sz="3880"/>
          </a:p>
        </p:txBody>
      </p:sp>
      <p:pic>
        <p:nvPicPr>
          <p:cNvPr id="129" name="Google Shape;12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1375" y="1148000"/>
            <a:ext cx="3821250" cy="382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4"/>
          <p:cNvSpPr txBox="1"/>
          <p:nvPr>
            <p:ph type="title"/>
          </p:nvPr>
        </p:nvSpPr>
        <p:spPr>
          <a:xfrm>
            <a:off x="311700" y="201925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 ?</a:t>
            </a:r>
            <a:endParaRPr/>
          </a:p>
        </p:txBody>
      </p:sp>
      <p:pic>
        <p:nvPicPr>
          <p:cNvPr id="135" name="Google Shape;13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4325" y="656525"/>
            <a:ext cx="7299699" cy="426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" presetSubtype="1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2000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6375" y="1752575"/>
            <a:ext cx="4224426" cy="281630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4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</a:t>
            </a:r>
            <a:endParaRPr/>
          </a:p>
        </p:txBody>
      </p:sp>
      <p:sp>
        <p:nvSpPr>
          <p:cNvPr id="68" name="Google Shape;68;p14"/>
          <p:cNvSpPr txBox="1"/>
          <p:nvPr>
            <p:ph idx="1" type="body"/>
          </p:nvPr>
        </p:nvSpPr>
        <p:spPr>
          <a:xfrm>
            <a:off x="173300" y="11889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Have you ever wanted to try a new restaurant so badly only to find out the food tasted awful?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This might be the worst feeling in the world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If only there were a way to see what other people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thought of the restaurant before trying it out yourself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74" name="Google Shape;74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Velp- VT Yelp for dining options on and off campus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Virginia Tech’s dining is rated top three consistently why not see what it has to offer?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Never have a bad dining experience here at Virginia Tech again!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5" name="Google Shape;7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3700" y="2523000"/>
            <a:ext cx="3693051" cy="2452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is </a:t>
            </a:r>
            <a:r>
              <a:rPr lang="en"/>
              <a:t>this necessary?</a:t>
            </a:r>
            <a:endParaRPr/>
          </a:p>
        </p:txBody>
      </p:sp>
      <p:sp>
        <p:nvSpPr>
          <p:cNvPr id="81" name="Google Shape;81;p16"/>
          <p:cNvSpPr txBox="1"/>
          <p:nvPr>
            <p:ph idx="1" type="body"/>
          </p:nvPr>
        </p:nvSpPr>
        <p:spPr>
          <a:xfrm>
            <a:off x="0" y="1159775"/>
            <a:ext cx="5740800" cy="382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5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951"/>
              <a:t>Food delivery services already exist with the ability to rate restaurants. </a:t>
            </a:r>
            <a:endParaRPr sz="295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951"/>
              <a:t>You’re right! </a:t>
            </a:r>
            <a:endParaRPr sz="295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951"/>
              <a:t>VT Yelp allows detailed, descriptive reviews for each restaurant and food item specifically!</a:t>
            </a:r>
            <a:endParaRPr sz="295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951"/>
              <a:t>This also helps businesses!</a:t>
            </a:r>
            <a:endParaRPr sz="295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951"/>
              <a:t>Items with a written review are 65% more likely to be purchased than one with no revie</a:t>
            </a:r>
            <a:r>
              <a:rPr lang="en" sz="2951"/>
              <a:t>ws</a:t>
            </a:r>
            <a:endParaRPr sz="295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951"/>
              <a:t>Sales are shown to increase by 20% on average.</a:t>
            </a:r>
            <a:endParaRPr sz="295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76275" y="829800"/>
            <a:ext cx="3091325" cy="397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Domain </a:t>
            </a:r>
            <a:endParaRPr/>
          </a:p>
        </p:txBody>
      </p:sp>
      <p:sp>
        <p:nvSpPr>
          <p:cNvPr id="88" name="Google Shape;88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app falls under the Food/Food Service domain, however none of us would be considered domain experts. Because of this, we had to conduct </a:t>
            </a:r>
            <a:r>
              <a:rPr lang="en"/>
              <a:t>separate</a:t>
            </a:r>
            <a:r>
              <a:rPr lang="en"/>
              <a:t> research into things to consider when working within the Food domain, which include the following…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Working in food industry, information needs to be definitively correct due to the large consequences of it being incorrect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Constant communication with </a:t>
            </a:r>
            <a:r>
              <a:rPr lang="en"/>
              <a:t>restaurants in order to update hours of operation, menus, and prices as quick as possible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Be able to handle large amount of site visits which apps like Yelp, TripAdvisor, and Foursquare often deal with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8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Functional Requirements</a:t>
            </a:r>
            <a:endParaRPr/>
          </a:p>
        </p:txBody>
      </p:sp>
      <p:sp>
        <p:nvSpPr>
          <p:cNvPr id="94" name="Google Shape;94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Review System - All reviews will be verified purchases by verified users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Location - Restaurants will be displayed by proximity to the users current location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Restaurants - All restaurant reviews will be liked to a restaurant page where the user can purchase those items themselves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Searching- Users will be able to search restaurants based on top reviews, names, and cuisine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9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Non-Functional Requirements</a:t>
            </a:r>
            <a:endParaRPr/>
          </a:p>
        </p:txBody>
      </p:sp>
      <p:sp>
        <p:nvSpPr>
          <p:cNvPr id="100" name="Google Shape;100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High uptime- The app should be available to users 99% of the time.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Low latency- Users should be able to use the app to search and review as quickly as possible.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Scalability- The app should be able to scale up or down to handle traffic during holidays and weekends.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Usability- Users with special needs should be able to easily use the app as well.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Member Responsibilities</a:t>
            </a:r>
            <a:endParaRPr/>
          </a:p>
        </p:txBody>
      </p:sp>
      <p:sp>
        <p:nvSpPr>
          <p:cNvPr id="106" name="Google Shape;106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Nikhil- Administrator and verification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Antonio - Landing page and order history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Cristian- Review System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Jiham-  User and restaurant profiles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Abdul-  GPS System and search bar</a:t>
            </a:r>
            <a:endParaRPr/>
          </a:p>
        </p:txBody>
      </p:sp>
      <p:pic>
        <p:nvPicPr>
          <p:cNvPr id="107" name="Google Shape;10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260375"/>
            <a:ext cx="4430224" cy="2885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500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1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Potential Challenges</a:t>
            </a:r>
            <a:endParaRPr/>
          </a:p>
        </p:txBody>
      </p:sp>
      <p:sp>
        <p:nvSpPr>
          <p:cNvPr id="113" name="Google Shape;113;p21"/>
          <p:cNvSpPr txBox="1"/>
          <p:nvPr>
            <p:ph idx="1" type="body"/>
          </p:nvPr>
        </p:nvSpPr>
        <p:spPr>
          <a:xfrm>
            <a:off x="0" y="1277700"/>
            <a:ext cx="9144000" cy="383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Establishing and maintaining communication with every dining hall at Virginia Tech.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Dining halls are often understaffed with the staff being overworked and underpaid, so we would want to avoid causing further burdens for the staff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Lack of familiarity with the domain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None of us have history of developing apps let alone for the food industry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Designing the layout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We have a lot of features we want to include, so we need to design a layout which incorporates all of our features without </a:t>
            </a:r>
            <a:r>
              <a:rPr lang="en"/>
              <a:t>looking</a:t>
            </a:r>
            <a:r>
              <a:rPr lang="en"/>
              <a:t> crowded or overwhelming the user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Maintaining high functionality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As mentioned before, we have many features which perform various functions, so we need to ensure this doesn’t come at the expense of the latency of the app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Accurately verifying users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Ensuring that we are correctly </a:t>
            </a:r>
            <a:r>
              <a:rPr lang="en"/>
              <a:t>verifying</a:t>
            </a:r>
            <a:r>
              <a:rPr lang="en"/>
              <a:t> users and preventing misinformation</a:t>
            </a:r>
            <a:endParaRPr/>
          </a:p>
        </p:txBody>
      </p:sp>
      <p:pic>
        <p:nvPicPr>
          <p:cNvPr id="114" name="Google Shape;114;p21"/>
          <p:cNvPicPr preferRelativeResize="0"/>
          <p:nvPr/>
        </p:nvPicPr>
        <p:blipFill rotWithShape="1">
          <a:blip r:embed="rId3">
            <a:alphaModFix/>
          </a:blip>
          <a:srcRect b="0" l="0" r="20879" t="0"/>
          <a:stretch/>
        </p:blipFill>
        <p:spPr>
          <a:xfrm>
            <a:off x="4327475" y="43700"/>
            <a:ext cx="1618250" cy="123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20575" y="43700"/>
            <a:ext cx="2380999" cy="119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500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oral">
  <a:themeElements>
    <a:clrScheme name="Coral">
      <a:dk1>
        <a:srgbClr val="F55E61"/>
      </a:dk1>
      <a:lt1>
        <a:srgbClr val="FFFFFF"/>
      </a:lt1>
      <a:dk2>
        <a:srgbClr val="5E696C"/>
      </a:dk2>
      <a:lt2>
        <a:srgbClr val="BFC7CA"/>
      </a:lt2>
      <a:accent1>
        <a:srgbClr val="1E2D31"/>
      </a:accent1>
      <a:accent2>
        <a:srgbClr val="273C42"/>
      </a:accent2>
      <a:accent3>
        <a:srgbClr val="83D061"/>
      </a:accent3>
      <a:accent4>
        <a:srgbClr val="F6CD4C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